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90" r:id="rId2"/>
    <p:sldMasterId id="2147483838" r:id="rId3"/>
    <p:sldMasterId id="2147483850" r:id="rId4"/>
    <p:sldMasterId id="2147483889" r:id="rId5"/>
  </p:sldMasterIdLst>
  <p:notesMasterIdLst>
    <p:notesMasterId r:id="rId68"/>
  </p:notesMasterIdLst>
  <p:sldIdLst>
    <p:sldId id="454" r:id="rId6"/>
    <p:sldId id="323" r:id="rId7"/>
    <p:sldId id="478" r:id="rId8"/>
    <p:sldId id="440" r:id="rId9"/>
    <p:sldId id="431" r:id="rId10"/>
    <p:sldId id="488" r:id="rId11"/>
    <p:sldId id="489" r:id="rId12"/>
    <p:sldId id="490" r:id="rId13"/>
    <p:sldId id="333" r:id="rId14"/>
    <p:sldId id="334" r:id="rId15"/>
    <p:sldId id="403" r:id="rId16"/>
    <p:sldId id="497" r:id="rId17"/>
    <p:sldId id="495" r:id="rId18"/>
    <p:sldId id="496" r:id="rId19"/>
    <p:sldId id="516" r:id="rId20"/>
    <p:sldId id="469" r:id="rId21"/>
    <p:sldId id="402" r:id="rId22"/>
    <p:sldId id="335" r:id="rId23"/>
    <p:sldId id="339" r:id="rId24"/>
    <p:sldId id="336" r:id="rId25"/>
    <p:sldId id="337" r:id="rId26"/>
    <p:sldId id="338" r:id="rId27"/>
    <p:sldId id="340" r:id="rId28"/>
    <p:sldId id="363" r:id="rId29"/>
    <p:sldId id="342" r:id="rId30"/>
    <p:sldId id="406" r:id="rId31"/>
    <p:sldId id="344" r:id="rId32"/>
    <p:sldId id="341" r:id="rId33"/>
    <p:sldId id="408" r:id="rId34"/>
    <p:sldId id="493" r:id="rId35"/>
    <p:sldId id="494" r:id="rId36"/>
    <p:sldId id="410" r:id="rId37"/>
    <p:sldId id="481" r:id="rId38"/>
    <p:sldId id="460" r:id="rId39"/>
    <p:sldId id="461" r:id="rId40"/>
    <p:sldId id="462" r:id="rId41"/>
    <p:sldId id="513" r:id="rId42"/>
    <p:sldId id="514" r:id="rId43"/>
    <p:sldId id="508" r:id="rId44"/>
    <p:sldId id="509" r:id="rId45"/>
    <p:sldId id="510" r:id="rId46"/>
    <p:sldId id="512" r:id="rId47"/>
    <p:sldId id="511" r:id="rId48"/>
    <p:sldId id="306" r:id="rId49"/>
    <p:sldId id="486" r:id="rId50"/>
    <p:sldId id="487" r:id="rId51"/>
    <p:sldId id="473" r:id="rId52"/>
    <p:sldId id="506" r:id="rId53"/>
    <p:sldId id="500" r:id="rId54"/>
    <p:sldId id="474" r:id="rId55"/>
    <p:sldId id="475" r:id="rId56"/>
    <p:sldId id="515" r:id="rId57"/>
    <p:sldId id="503" r:id="rId58"/>
    <p:sldId id="504" r:id="rId59"/>
    <p:sldId id="505" r:id="rId60"/>
    <p:sldId id="476" r:id="rId61"/>
    <p:sldId id="507" r:id="rId62"/>
    <p:sldId id="468" r:id="rId63"/>
    <p:sldId id="499" r:id="rId64"/>
    <p:sldId id="501" r:id="rId65"/>
    <p:sldId id="502" r:id="rId66"/>
    <p:sldId id="270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6" autoAdjust="0"/>
    <p:restoredTop sz="94660"/>
  </p:normalViewPr>
  <p:slideViewPr>
    <p:cSldViewPr>
      <p:cViewPr varScale="1">
        <p:scale>
          <a:sx n="66" d="100"/>
          <a:sy n="66" d="100"/>
        </p:scale>
        <p:origin x="125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07F03-FAAA-4454-89B0-ADAB134540A1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D7150-567E-49BD-9AF0-D5F527ECC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0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61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are changing</a:t>
            </a:r>
            <a:r>
              <a:rPr lang="en-US" baseline="0" dirty="0" smtClean="0"/>
              <a:t> climate, we are seeing an increase in the frequency and severity</a:t>
            </a:r>
          </a:p>
          <a:p>
            <a:r>
              <a:rPr lang="en-US" baseline="0" dirty="0" smtClean="0"/>
              <a:t>Of extreme weather events.  While tornados, scientifically, cannot be attributed to a warming world,</a:t>
            </a:r>
          </a:p>
          <a:p>
            <a:r>
              <a:rPr lang="en-US" baseline="0" dirty="0" smtClean="0"/>
              <a:t>When they do happen, being ill-prepared or not having resources in place can impact communities differently.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31E43-D541-4374-8862-E8D2C79948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67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is so</a:t>
            </a:r>
            <a:r>
              <a:rPr lang="en-US" baseline="0" dirty="0" smtClean="0"/>
              <a:t> evident here….when things happen and we are not prepared, from a community perspective, we can be impacted differently.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31E43-D541-4374-8862-E8D2C79948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1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 2009, Wichita generated almost 4.8 pounds of trash per person per day.  This is above the national average of 4.3 pounds. 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9AFB1-03DF-4A47-876E-749A2E9CCC8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98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community that received waste from the BP oil</a:t>
            </a:r>
            <a:r>
              <a:rPr lang="en-US" baseline="0" dirty="0" smtClean="0"/>
              <a:t> spill had a POC population that was higher than the national average. The one white county that was going to receive the waste put up such a protest that they ended up not sending the waste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9AFB1-03DF-4A47-876E-749A2E9CCC8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69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Disasters present opportunities to think differently and more creatively about the policies, processes, and implementation strategies that ensure equitable recovery.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Build off of lessons learned</a:t>
            </a:r>
          </a:p>
          <a:p>
            <a:endParaRPr lang="en-US" dirty="0" smtClean="0"/>
          </a:p>
          <a:p>
            <a:r>
              <a:rPr lang="en-US" dirty="0" smtClean="0"/>
              <a:t>Utilize effective models and redeploy them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5C3B-A238-49FE-B64E-41E195C27E8E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2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877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15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70405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144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74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date or details</a:t>
            </a:r>
          </a:p>
        </p:txBody>
      </p:sp>
    </p:spTree>
    <p:extLst>
      <p:ext uri="{BB962C8B-B14F-4D97-AF65-F5344CB8AC3E}">
        <p14:creationId xmlns:p14="http://schemas.microsoft.com/office/powerpoint/2010/main" val="282383216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rai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/>
          </p:cNvSpPr>
          <p:nvPr>
            <p:ph type="pic" sz="quarter" idx="13"/>
          </p:nvPr>
        </p:nvSpPr>
        <p:spPr>
          <a:xfrm>
            <a:off x="645701" y="290540"/>
            <a:ext cx="4307299" cy="572926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0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5343525" y="2859716"/>
            <a:ext cx="3181350" cy="318135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12/9/2015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07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6000"/>
            <a:ext cx="8534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534400" cy="6096000"/>
          </a:xfrm>
        </p:spPr>
        <p:txBody>
          <a:bodyPr/>
          <a:lstStyle>
            <a:lvl1pPr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172200"/>
            <a:ext cx="8229600" cy="5715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23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-Up: 3 Landscape with 2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80498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17"/>
          </p:nvPr>
        </p:nvSpPr>
        <p:spPr>
          <a:xfrm>
            <a:off x="2881448" y="228600"/>
            <a:ext cx="5259410" cy="394455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09600" y="228601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799895" y="4563306"/>
            <a:ext cx="2429706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2895600" y="4563306"/>
            <a:ext cx="2512020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0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date or details</a:t>
            </a:r>
          </a:p>
        </p:txBody>
      </p:sp>
    </p:spTree>
    <p:extLst>
      <p:ext uri="{BB962C8B-B14F-4D97-AF65-F5344CB8AC3E}">
        <p14:creationId xmlns:p14="http://schemas.microsoft.com/office/powerpoint/2010/main" val="234620101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412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7124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 to add full page picture</a:t>
            </a:r>
            <a:endParaRPr lang="en-US" i="0" baseline="0" dirty="0" smtClean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4931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054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7328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387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65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3169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7482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50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4220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9460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8730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742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6256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6229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6942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1635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609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7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33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96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20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9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03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10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04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64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07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62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58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92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43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4582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950957" y="1191150"/>
            <a:ext cx="4937760" cy="983431"/>
          </a:xfrm>
          <a:solidFill>
            <a:schemeClr val="tx1">
              <a:lumMod val="95000"/>
              <a:lumOff val="5000"/>
              <a:alpha val="64000"/>
            </a:schemeClr>
          </a:solidFill>
          <a:ln w="38100" cmpd="dbl">
            <a:noFill/>
          </a:ln>
        </p:spPr>
        <p:txBody>
          <a:bodyPr tIns="137160" anchor="ctr" anchorCtr="0">
            <a:normAutofit/>
          </a:bodyPr>
          <a:lstStyle>
            <a:lvl1pPr algn="ctr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Master title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906973" y="1143000"/>
            <a:ext cx="5029200" cy="106680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0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Se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4683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4665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7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Section with 3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/>
          </p:cNvSpPr>
          <p:nvPr>
            <p:ph type="title" hasCustomPrompt="1"/>
          </p:nvPr>
        </p:nvSpPr>
        <p:spPr>
          <a:xfrm>
            <a:off x="457200" y="3390900"/>
            <a:ext cx="7781730" cy="990600"/>
          </a:xfrm>
        </p:spPr>
        <p:txBody>
          <a:bodyPr vert="horz" bIns="0" anchor="b" anchorCtr="0">
            <a:normAutofit/>
          </a:bodyPr>
          <a:lstStyle>
            <a:lvl1pPr>
              <a:defRPr sz="4400" b="1" baseline="0">
                <a:solidFill>
                  <a:srgbClr val="FC7500"/>
                </a:solidFill>
              </a:defRPr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0"/>
            <a:ext cx="7772400" cy="838200"/>
          </a:xfrm>
        </p:spPr>
        <p:txBody>
          <a:bodyPr vert="horz" tIns="0"/>
          <a:lstStyle>
            <a:lvl1pPr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0" name="Rectangle 6"/>
          <p:cNvSpPr>
            <a:spLocks noGrp="1"/>
          </p:cNvSpPr>
          <p:nvPr>
            <p:ph type="pic" sz="quarter" idx="11"/>
          </p:nvPr>
        </p:nvSpPr>
        <p:spPr>
          <a:xfrm>
            <a:off x="490868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1" name="Rectangle 6"/>
          <p:cNvSpPr>
            <a:spLocks noGrp="1"/>
          </p:cNvSpPr>
          <p:nvPr>
            <p:ph type="pic" sz="quarter" idx="15"/>
          </p:nvPr>
        </p:nvSpPr>
        <p:spPr>
          <a:xfrm>
            <a:off x="3179134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2" name="Rectangle 6"/>
          <p:cNvSpPr>
            <a:spLocks noGrp="1"/>
          </p:cNvSpPr>
          <p:nvPr>
            <p:ph type="pic" sz="quarter" idx="16"/>
          </p:nvPr>
        </p:nvSpPr>
        <p:spPr>
          <a:xfrm>
            <a:off x="5867400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51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Transparen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762000"/>
            <a:ext cx="6299200" cy="47244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170166" y="5669280"/>
            <a:ext cx="6297434" cy="73152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219199" y="5715000"/>
            <a:ext cx="6191693" cy="632637"/>
          </a:xfr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0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3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800600"/>
            <a:ext cx="5486400" cy="566738"/>
          </a:xfrm>
          <a:solidFill>
            <a:srgbClr val="FC7500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76400" y="612775"/>
            <a:ext cx="5486400" cy="4114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4435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9"/>
          <p:cNvSpPr>
            <a:spLocks noGrp="1" noChangeAspect="1"/>
          </p:cNvSpPr>
          <p:nvPr>
            <p:ph type="pic" sz="quarter" idx="14"/>
          </p:nvPr>
        </p:nvSpPr>
        <p:spPr>
          <a:xfrm>
            <a:off x="1244600" y="304800"/>
            <a:ext cx="6299200" cy="4724400"/>
          </a:xfrm>
          <a:solidFill>
            <a:schemeClr val="bg1">
              <a:lumMod val="95000"/>
            </a:schemeClr>
          </a:solidFill>
          <a:ln w="38100" cap="sq" cmpd="sng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sz="280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181600"/>
            <a:ext cx="7848600" cy="457200"/>
          </a:xfrm>
        </p:spPr>
        <p:txBody>
          <a:bodyPr>
            <a:normAutofit/>
          </a:bodyPr>
          <a:lstStyle>
            <a:lvl1pPr>
              <a:buNone/>
              <a:defRPr sz="24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5715000"/>
            <a:ext cx="7848600" cy="685800"/>
          </a:xfrm>
        </p:spPr>
        <p:txBody>
          <a:bodyPr>
            <a:noAutofit/>
          </a:bodyPr>
          <a:lstStyle>
            <a:lvl1pPr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9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scap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7079" y="228600"/>
            <a:ext cx="8189844" cy="6172200"/>
          </a:xfrm>
          <a:prstGeom prst="rect">
            <a:avLst/>
          </a:prstGeom>
          <a:noFill/>
          <a:ln w="117475" cmpd="thinThick">
            <a:solidFill>
              <a:srgbClr val="FC75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9"/>
          <p:cNvSpPr>
            <a:spLocks noGrp="1" noChangeAspect="1"/>
          </p:cNvSpPr>
          <p:nvPr>
            <p:ph type="pic" sz="quarter" idx="13"/>
          </p:nvPr>
        </p:nvSpPr>
        <p:spPr>
          <a:xfrm>
            <a:off x="551994" y="299695"/>
            <a:ext cx="8040013" cy="6030010"/>
          </a:xfrm>
          <a:solidFill>
            <a:schemeClr val="bg1"/>
          </a:solidFill>
          <a:ln w="571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rgbClr val="FC7500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08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scape with Title">
    <p:bg>
      <p:bgPr>
        <a:solidFill>
          <a:srgbClr val="91BE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9"/>
          <p:cNvSpPr>
            <a:spLocks noGrp="1" noChangeAspect="1"/>
          </p:cNvSpPr>
          <p:nvPr>
            <p:ph type="pic" sz="quarter" idx="13"/>
          </p:nvPr>
        </p:nvSpPr>
        <p:spPr>
          <a:xfrm>
            <a:off x="533400" y="370790"/>
            <a:ext cx="8040013" cy="603001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rgbClr val="FC7500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05400" y="5257800"/>
            <a:ext cx="4038600" cy="505047"/>
          </a:xfrm>
          <a:solidFill>
            <a:schemeClr val="tx1">
              <a:alpha val="46000"/>
            </a:schemeClr>
          </a:solidFill>
        </p:spPr>
        <p:txBody>
          <a:bodyPr>
            <a:normAutofit/>
          </a:bodyPr>
          <a:lstStyle>
            <a:lvl1pPr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91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Portrait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spect="1"/>
          </p:cNvSpPr>
          <p:nvPr>
            <p:ph type="pic" sz="quarter" idx="13"/>
          </p:nvPr>
        </p:nvSpPr>
        <p:spPr>
          <a:xfrm>
            <a:off x="4512497" y="381000"/>
            <a:ext cx="3431353" cy="4575141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Rectangle 8"/>
          <p:cNvSpPr>
            <a:spLocks noGrp="1" noChangeAspect="1"/>
          </p:cNvSpPr>
          <p:nvPr>
            <p:ph type="pic" sz="quarter" idx="14"/>
          </p:nvPr>
        </p:nvSpPr>
        <p:spPr>
          <a:xfrm>
            <a:off x="857250" y="381000"/>
            <a:ext cx="3429000" cy="4572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181600"/>
            <a:ext cx="3476626" cy="1066800"/>
          </a:xfrm>
        </p:spPr>
        <p:txBody>
          <a:bodyPr lIns="91440" rIns="9144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05324" y="5181600"/>
            <a:ext cx="3476625" cy="1066800"/>
          </a:xfrm>
        </p:spPr>
        <p:txBody>
          <a:bodyPr lIns="91440" rIns="9144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7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Landscape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800600" y="914400"/>
            <a:ext cx="3962400" cy="29718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914400"/>
            <a:ext cx="3962400" cy="29718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114800"/>
            <a:ext cx="3962400" cy="1214887"/>
          </a:xfrm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0599" y="4114800"/>
            <a:ext cx="3990975" cy="1214887"/>
          </a:xfrm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32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Snap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223811">
            <a:off x="4598124" y="530555"/>
            <a:ext cx="2282441" cy="2467504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 rot="1223811">
            <a:off x="4794084" y="657037"/>
            <a:ext cx="2035690" cy="1912315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943600"/>
            <a:ext cx="8204200" cy="457200"/>
          </a:xfrm>
        </p:spPr>
        <p:txBody>
          <a:bodyPr>
            <a:normAutofit/>
          </a:bodyPr>
          <a:lstStyle>
            <a:lvl1pPr>
              <a:buNone/>
              <a:defRPr sz="2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33400" y="1172146"/>
            <a:ext cx="3810000" cy="414866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80535" y="1439693"/>
            <a:ext cx="3346622" cy="31750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81050" y="4754393"/>
            <a:ext cx="3333750" cy="317500"/>
          </a:xfrm>
        </p:spPr>
        <p:txBody>
          <a:bodyPr>
            <a:noAutofit/>
          </a:bodyPr>
          <a:lstStyle>
            <a:lvl1pPr algn="ctr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short caption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985608" y="2877171"/>
            <a:ext cx="2624992" cy="283782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137438" y="3013976"/>
            <a:ext cx="2341209" cy="2199318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61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Sli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599" y="1371600"/>
            <a:ext cx="4026757" cy="4038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592249" y="2370152"/>
            <a:ext cx="2804822" cy="178838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176" y="685801"/>
            <a:ext cx="2507224" cy="2514599"/>
          </a:xfrm>
          <a:prstGeom prst="rect">
            <a:avLst/>
          </a:prstGeom>
        </p:spPr>
      </p:pic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706474" y="1371600"/>
            <a:ext cx="1600200" cy="1002547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176" y="3429001"/>
            <a:ext cx="2507224" cy="2514599"/>
          </a:xfrm>
          <a:prstGeom prst="rect">
            <a:avLst/>
          </a:prstGeom>
        </p:spPr>
      </p:pic>
      <p:sp>
        <p:nvSpPr>
          <p:cNvPr id="17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06474" y="4114800"/>
            <a:ext cx="1600200" cy="1002547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8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spect="1"/>
          </p:cNvSpPr>
          <p:nvPr>
            <p:ph type="pic" sz="quarter" idx="13"/>
          </p:nvPr>
        </p:nvSpPr>
        <p:spPr>
          <a:xfrm>
            <a:off x="2286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8"/>
          <p:cNvSpPr>
            <a:spLocks noGrp="1" noChangeAspect="1"/>
          </p:cNvSpPr>
          <p:nvPr>
            <p:ph type="pic" sz="quarter" idx="14"/>
          </p:nvPr>
        </p:nvSpPr>
        <p:spPr>
          <a:xfrm>
            <a:off x="32004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8"/>
          <p:cNvSpPr>
            <a:spLocks noGrp="1" noChangeAspect="1"/>
          </p:cNvSpPr>
          <p:nvPr>
            <p:ph type="pic" sz="quarter" idx="15"/>
          </p:nvPr>
        </p:nvSpPr>
        <p:spPr>
          <a:xfrm>
            <a:off x="61722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6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6"/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6"/>
          <p:cNvSpPr>
            <a:spLocks noGrp="1"/>
          </p:cNvSpPr>
          <p:nvPr>
            <p:ph type="body" sz="quarter" idx="18" hasCustomPrompt="1"/>
          </p:nvPr>
        </p:nvSpPr>
        <p:spPr>
          <a:xfrm>
            <a:off x="61722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6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741631" y="34800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558800" y="34800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/>
          </p:nvPr>
        </p:nvSpPr>
        <p:spPr>
          <a:xfrm>
            <a:off x="4741631" y="3558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8800" y="355823"/>
            <a:ext cx="3792769" cy="2844577"/>
          </a:xfrm>
        </p:spPr>
        <p:txBody>
          <a:bodyPr anchor="b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0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a Mixed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92392" y="592392"/>
            <a:ext cx="73914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" y="3352800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76600" y="3352800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5791200" y="3352800"/>
            <a:ext cx="2286000" cy="381000"/>
          </a:xfrm>
        </p:spPr>
        <p:txBody>
          <a:bodyPr>
            <a:normAutofit/>
          </a:bodyPr>
          <a:lstStyle>
            <a:lvl1pPr>
              <a:buNone/>
              <a:defRPr sz="18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91200" y="3886200"/>
            <a:ext cx="2286000" cy="1752600"/>
          </a:xfrm>
        </p:spPr>
        <p:txBody>
          <a:bodyPr>
            <a:normAutofit/>
          </a:bodyPr>
          <a:lstStyle>
            <a:lvl1pPr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subtext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37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Colored Captions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09800" y="2411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26"/>
          </p:nvPr>
        </p:nvSpPr>
        <p:spPr>
          <a:xfrm>
            <a:off x="22098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4652720" y="241192"/>
            <a:ext cx="2217698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27"/>
          </p:nvPr>
        </p:nvSpPr>
        <p:spPr>
          <a:xfrm>
            <a:off x="46482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  <a:solidFill>
            <a:srgbClr val="91BED4"/>
          </a:solidFill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  <a:solidFill>
            <a:srgbClr val="FC7500"/>
          </a:solidFill>
        </p:spPr>
        <p:txBody>
          <a:bodyPr anchor="b" anchorCtr="0"/>
          <a:lstStyle>
            <a:lvl1pPr marL="0" marR="0" indent="0" algn="l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  <a:solidFill>
            <a:srgbClr val="FC7500"/>
          </a:solidFill>
        </p:spPr>
        <p:txBody>
          <a:bodyPr anchor="t" anchorCtr="0"/>
          <a:lstStyle>
            <a:lvl1pPr marL="0" marR="0" indent="0" algn="r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  <a:solidFill>
            <a:srgbClr val="91BED4"/>
          </a:solidFill>
        </p:spPr>
        <p:txBody>
          <a:bodyPr anchor="t" anchorCtr="0"/>
          <a:lstStyle>
            <a:lvl1pPr marL="0" marR="0" indent="0" algn="l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47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47900" y="2411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26"/>
          </p:nvPr>
        </p:nvSpPr>
        <p:spPr>
          <a:xfrm>
            <a:off x="22479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4690820" y="241192"/>
            <a:ext cx="2217698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27"/>
          </p:nvPr>
        </p:nvSpPr>
        <p:spPr>
          <a:xfrm>
            <a:off x="46863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342900" y="1257300"/>
            <a:ext cx="1676400" cy="1905000"/>
          </a:xfrm>
          <a:noFill/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342900" y="3352800"/>
            <a:ext cx="1676400" cy="1905000"/>
          </a:xfrm>
          <a:noFill/>
        </p:spPr>
        <p:txBody>
          <a:bodyPr anchor="t" anchorCtr="0"/>
          <a:lstStyle>
            <a:lvl1pPr marL="0" marR="0" indent="0" algn="r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124700" y="3352800"/>
            <a:ext cx="1676400" cy="1905000"/>
          </a:xfrm>
          <a:noFill/>
        </p:spPr>
        <p:txBody>
          <a:bodyPr anchor="t" anchorCtr="0"/>
          <a:lstStyle>
            <a:lvl1pPr marL="0" marR="0" indent="0" algn="l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31" hasCustomPrompt="1"/>
          </p:nvPr>
        </p:nvSpPr>
        <p:spPr>
          <a:xfrm>
            <a:off x="7124700" y="12573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392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Title and Large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860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1"/>
          </p:nvPr>
        </p:nvSpPr>
        <p:spPr>
          <a:xfrm>
            <a:off x="462280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242526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32"/>
          </p:nvPr>
        </p:nvSpPr>
        <p:spPr>
          <a:xfrm>
            <a:off x="6816366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733799"/>
            <a:ext cx="8610600" cy="4572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600" b="1" baseline="0">
                <a:solidFill>
                  <a:srgbClr val="FC7500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228600" y="4343399"/>
            <a:ext cx="8610600" cy="1600200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caption text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6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762000" y="257665"/>
            <a:ext cx="4481957" cy="5990735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655438" y="257665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2"/>
          </p:nvPr>
        </p:nvSpPr>
        <p:spPr>
          <a:xfrm>
            <a:off x="5655438" y="23622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655438" y="44958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9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Up: 3 Landscape with 2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80498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17"/>
          </p:nvPr>
        </p:nvSpPr>
        <p:spPr>
          <a:xfrm>
            <a:off x="2881448" y="228600"/>
            <a:ext cx="5259410" cy="394455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09600" y="228601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799895" y="4563306"/>
            <a:ext cx="2429706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2895600" y="4563306"/>
            <a:ext cx="2512020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2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-Up: 2 Landscape with 3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7"/>
          <p:cNvSpPr>
            <a:spLocks noGrp="1"/>
          </p:cNvSpPr>
          <p:nvPr>
            <p:ph type="pic" sz="quarter" idx="26"/>
          </p:nvPr>
        </p:nvSpPr>
        <p:spPr>
          <a:xfrm>
            <a:off x="5291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Rectangle 7"/>
          <p:cNvSpPr>
            <a:spLocks noGrp="1"/>
          </p:cNvSpPr>
          <p:nvPr>
            <p:ph type="pic" sz="quarter" idx="29"/>
          </p:nvPr>
        </p:nvSpPr>
        <p:spPr>
          <a:xfrm>
            <a:off x="511374" y="228601"/>
            <a:ext cx="3829900" cy="2651469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pic" sz="quarter" idx="30"/>
          </p:nvPr>
        </p:nvSpPr>
        <p:spPr>
          <a:xfrm>
            <a:off x="4780700" y="228601"/>
            <a:ext cx="3829900" cy="2651469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pic" sz="quarter" idx="27"/>
          </p:nvPr>
        </p:nvSpPr>
        <p:spPr>
          <a:xfrm>
            <a:off x="33104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28"/>
          </p:nvPr>
        </p:nvSpPr>
        <p:spPr>
          <a:xfrm>
            <a:off x="60917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5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Grid 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7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84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80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4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6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9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59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55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3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4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0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Grid with Colored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3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rgbClr val="D9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5942" y="295275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5542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0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2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5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rgbClr val="D9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8400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8000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9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28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ic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7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66724" y="1371599"/>
            <a:ext cx="8191501" cy="2771776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W¥ل云玗İαЂÕØÚáÛ丫:Téxt Plàçèhòlðêr 表¥鷗字㌍_W 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4343400"/>
            <a:ext cx="8229600" cy="1447800"/>
          </a:xfrm>
          <a:solidFill>
            <a:schemeClr val="bg1"/>
          </a:solidFill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8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4301613" y="1966451"/>
            <a:ext cx="540774" cy="914400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rot="10800000">
            <a:off x="0" y="6858000"/>
            <a:ext cx="9144000" cy="0"/>
          </a:xfrm>
          <a:prstGeom prst="line">
            <a:avLst/>
          </a:prstGeom>
          <a:ln w="50800">
            <a:solidFill>
              <a:srgbClr val="FC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W¥ل云玗İαЂôÁûÂÚ丫:Pïçtúrê Plå¢éhõlðér 表¥鷗字㌍ 表_W 3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974073" y="609600"/>
            <a:ext cx="3198127" cy="32004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71800" y="4038600"/>
            <a:ext cx="3200400" cy="1600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348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rai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/>
          </p:cNvSpPr>
          <p:nvPr>
            <p:ph type="pic" sz="quarter" idx="13"/>
          </p:nvPr>
        </p:nvSpPr>
        <p:spPr>
          <a:xfrm>
            <a:off x="645701" y="290540"/>
            <a:ext cx="4307299" cy="572926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0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5343525" y="2859716"/>
            <a:ext cx="3181350" cy="318135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18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6000"/>
            <a:ext cx="8534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534400" cy="6096000"/>
          </a:xfrm>
        </p:spPr>
        <p:txBody>
          <a:bodyPr/>
          <a:lstStyle>
            <a:lvl1pPr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172200"/>
            <a:ext cx="8229600" cy="5715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1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05400" y="5257800"/>
            <a:ext cx="4038600" cy="505047"/>
          </a:xfrm>
          <a:solidFill>
            <a:schemeClr val="tx1">
              <a:alpha val="46000"/>
            </a:schemeClr>
          </a:solidFill>
        </p:spPr>
        <p:txBody>
          <a:bodyPr>
            <a:normAutofit/>
          </a:bodyPr>
          <a:lstStyle>
            <a:lvl1pPr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976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9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463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9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F306-3C9B-334A-BA7C-EACED3594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C198E-BF8D-F449-ABBE-16AD6605C0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56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date or details</a:t>
            </a:r>
          </a:p>
        </p:txBody>
      </p:sp>
    </p:spTree>
    <p:extLst>
      <p:ext uri="{BB962C8B-B14F-4D97-AF65-F5344CB8AC3E}">
        <p14:creationId xmlns:p14="http://schemas.microsoft.com/office/powerpoint/2010/main" val="1295788682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05982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63414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 to add full page picture</a:t>
            </a:r>
            <a:endParaRPr lang="en-US" i="0" baseline="0" dirty="0" smtClean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07457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3781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57" y="53342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20552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1378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10" y="22252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10" y="3124220"/>
            <a:ext cx="3694177" cy="2983987"/>
          </a:xfr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34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3097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80476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05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78424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1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7365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1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1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1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1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07600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3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2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2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2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67378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33267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47714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1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90634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8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8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400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F2720CA-EA61-4E8C-B047-03129A055165}" type="datetimeFigureOut">
              <a:rPr lang="en-US" smtClean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516AB52-270E-4AAF-B1DE-0F2188DCB1C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884" r:id="rId12"/>
    <p:sldLayoutId id="2147483886" r:id="rId13"/>
    <p:sldLayoutId id="2147483888" r:id="rId14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3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F2720CA-EA61-4E8C-B047-03129A05516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12/9/2015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516AB52-270E-4AAF-B1DE-0F2188DCB1CD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4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ED2B4-868F-4681-9E70-FF7ECCDC67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8FF4-1BD9-4AA8-B980-C7776087AB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32519" y="0"/>
            <a:ext cx="540774" cy="685800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5693455" y="3429000"/>
            <a:ext cx="6858000" cy="0"/>
          </a:xfrm>
          <a:prstGeom prst="line">
            <a:avLst/>
          </a:prstGeom>
          <a:ln w="50800">
            <a:solidFill>
              <a:srgbClr val="FC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61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873" r:id="rId23"/>
    <p:sldLayoutId id="2147483874" r:id="rId24"/>
    <p:sldLayoutId id="2147483875" r:id="rId25"/>
    <p:sldLayoutId id="2147483876" r:id="rId26"/>
    <p:sldLayoutId id="2147483877" r:id="rId27"/>
    <p:sldLayoutId id="2147483878" r:id="rId28"/>
    <p:sldLayoutId id="2147483879" r:id="rId29"/>
    <p:sldLayoutId id="2147483881" r:id="rId30"/>
    <p:sldLayoutId id="2147483882" r:id="rId31"/>
    <p:sldLayoutId id="2147483883" r:id="rId3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4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12/9/2015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31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23" y="596267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2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  <p:sldLayoutId id="2147483910" r:id="rId21"/>
    <p:sldLayoutId id="2147483911" r:id="rId22"/>
    <p:sldLayoutId id="2147483912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National_origin" TargetMode="External"/><Relationship Id="rId3" Type="http://schemas.openxmlformats.org/officeDocument/2006/relationships/hyperlink" Target="http://en.wikipedia.org/wiki/Discrimination" TargetMode="External"/><Relationship Id="rId7" Type="http://schemas.openxmlformats.org/officeDocument/2006/relationships/hyperlink" Target="http://en.wikipedia.org/wiki/Sexual_orientation" TargetMode="External"/><Relationship Id="rId2" Type="http://schemas.openxmlformats.org/officeDocument/2006/relationships/hyperlink" Target="http://en.wikipedia.org/wiki/Safet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Racism" TargetMode="External"/><Relationship Id="rId5" Type="http://schemas.openxmlformats.org/officeDocument/2006/relationships/hyperlink" Target="http://en.wikipedia.org/wiki/Religious_intolerance" TargetMode="External"/><Relationship Id="rId10" Type="http://schemas.openxmlformats.org/officeDocument/2006/relationships/hyperlink" Target="http://en.wikipedia.org/wiki/Education" TargetMode="External"/><Relationship Id="rId4" Type="http://schemas.openxmlformats.org/officeDocument/2006/relationships/hyperlink" Target="http://en.wikipedia.org/wiki/Sexism" TargetMode="External"/><Relationship Id="rId9" Type="http://schemas.openxmlformats.org/officeDocument/2006/relationships/hyperlink" Target="http://en.wikipedia.org/wiki/Ageis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mailto:jpatterson@naacpnet.or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>
          <a:xfrm rot="16200000">
            <a:off x="5295900" y="2324100"/>
            <a:ext cx="5334000" cy="990600"/>
          </a:xfrm>
        </p:spPr>
        <p:txBody>
          <a:bodyPr>
            <a:noAutofit/>
          </a:bodyPr>
          <a:lstStyle/>
          <a:p>
            <a:r>
              <a:rPr lang="en-US" sz="3200" b="1" i="1" dirty="0" smtClean="0"/>
              <a:t>Equity in Resilience Building  for </a:t>
            </a:r>
            <a:r>
              <a:rPr lang="en-US" sz="3200" b="1" i="1" dirty="0" smtClean="0"/>
              <a:t>Climate Smart         Disaster Ris</a:t>
            </a:r>
            <a:r>
              <a:rPr lang="en-US" sz="3200" b="1" i="1" dirty="0" smtClean="0"/>
              <a:t>k Reduction</a:t>
            </a:r>
            <a:endParaRPr lang="en-US" sz="3200" b="1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6200" y="5467350"/>
            <a:ext cx="8825346" cy="1238250"/>
          </a:xfrm>
        </p:spPr>
        <p:txBody>
          <a:bodyPr/>
          <a:lstStyle/>
          <a:p>
            <a:r>
              <a:rPr lang="en-US" dirty="0" smtClean="0"/>
              <a:t>SUNSHINE AFTER THE STORM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r="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285748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Tornadoes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410200"/>
          </a:xfrm>
        </p:spPr>
      </p:pic>
    </p:spTree>
    <p:extLst>
      <p:ext uri="{BB962C8B-B14F-4D97-AF65-F5344CB8AC3E}">
        <p14:creationId xmlns:p14="http://schemas.microsoft.com/office/powerpoint/2010/main" val="80252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</p:spPr>
      </p:pic>
    </p:spTree>
    <p:extLst>
      <p:ext uri="{BB962C8B-B14F-4D97-AF65-F5344CB8AC3E}">
        <p14:creationId xmlns:p14="http://schemas.microsoft.com/office/powerpoint/2010/main" val="5905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apt.com/image/view/-/22099126/medRes/1/-/maxh/460/maxw/620/-/vwu4r3z/-/img-Jackson-creek-turns-into-raging-r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Sea Level Rise</a:t>
            </a:r>
            <a:endParaRPr lang="en-US" b="1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935" t="9465" r="4514" b="23663"/>
          <a:stretch/>
        </p:blipFill>
        <p:spPr>
          <a:xfrm>
            <a:off x="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61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Today’s “Flood”=Tomorrow’s “High Tide”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562599"/>
          </a:xfrm>
        </p:spPr>
      </p:pic>
    </p:spTree>
    <p:extLst>
      <p:ext uri="{BB962C8B-B14F-4D97-AF65-F5344CB8AC3E}">
        <p14:creationId xmlns:p14="http://schemas.microsoft.com/office/powerpoint/2010/main" val="2805154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8" r="25498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b="1" dirty="0" smtClean="0"/>
              <a:t>VULNERABILITIES/ASSETS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 smtClean="0"/>
              <a:t>Demographics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 smtClean="0"/>
              <a:t>Housing  Security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 smtClean="0"/>
              <a:t>Food Security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 smtClean="0"/>
              <a:t>Mobility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 smtClean="0"/>
              <a:t>Health Status/Systems/Services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 smtClean="0"/>
              <a:t>Environmental Hazards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 smtClean="0"/>
              <a:t>Emergency Services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415456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7630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Differentially Impacted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Non-Dominant Culture</a:t>
            </a:r>
          </a:p>
          <a:p>
            <a:r>
              <a:rPr lang="en-US" dirty="0" smtClean="0"/>
              <a:t>Immigration Status</a:t>
            </a:r>
          </a:p>
          <a:p>
            <a:r>
              <a:rPr lang="en-US" dirty="0" smtClean="0"/>
              <a:t>Differently Abled </a:t>
            </a:r>
            <a:endParaRPr lang="en-US" dirty="0"/>
          </a:p>
          <a:p>
            <a:r>
              <a:rPr lang="en-US" dirty="0"/>
              <a:t>E</a:t>
            </a:r>
            <a:r>
              <a:rPr lang="en-US" dirty="0" smtClean="0"/>
              <a:t>lderly persons </a:t>
            </a:r>
          </a:p>
          <a:p>
            <a:r>
              <a:rPr lang="en-US" dirty="0" smtClean="0"/>
              <a:t>Women/pregnant women</a:t>
            </a:r>
          </a:p>
          <a:p>
            <a:r>
              <a:rPr lang="en-US" dirty="0" smtClean="0"/>
              <a:t>Children</a:t>
            </a:r>
          </a:p>
          <a:p>
            <a:r>
              <a:rPr lang="en-US" dirty="0" smtClean="0"/>
              <a:t>Prisoners/formerly incarcerated persons </a:t>
            </a:r>
            <a:endParaRPr lang="en-US" dirty="0"/>
          </a:p>
          <a:p>
            <a:r>
              <a:rPr lang="en-US" dirty="0"/>
              <a:t>E</a:t>
            </a:r>
            <a:r>
              <a:rPr lang="en-US" dirty="0" smtClean="0"/>
              <a:t>conomically </a:t>
            </a:r>
            <a:r>
              <a:rPr lang="en-US" dirty="0"/>
              <a:t>disadvantaged </a:t>
            </a:r>
            <a:r>
              <a:rPr lang="en-US" dirty="0" smtClean="0"/>
              <a:t>persons</a:t>
            </a:r>
          </a:p>
          <a:p>
            <a:r>
              <a:rPr lang="en-US" dirty="0" smtClean="0"/>
              <a:t>People of color</a:t>
            </a:r>
          </a:p>
          <a:p>
            <a:r>
              <a:rPr lang="en-US" dirty="0"/>
              <a:t>U</a:t>
            </a:r>
            <a:r>
              <a:rPr lang="en-US" dirty="0" smtClean="0"/>
              <a:t>ndocumented workers </a:t>
            </a:r>
            <a:endParaRPr lang="en-US" dirty="0"/>
          </a:p>
          <a:p>
            <a:r>
              <a:rPr lang="en-US" dirty="0" smtClean="0"/>
              <a:t>People </a:t>
            </a:r>
            <a:r>
              <a:rPr lang="en-US" dirty="0"/>
              <a:t>with language </a:t>
            </a:r>
            <a:r>
              <a:rPr lang="en-US" dirty="0" smtClean="0"/>
              <a:t>barriers</a:t>
            </a:r>
            <a:endParaRPr lang="en-US" dirty="0"/>
          </a:p>
          <a:p>
            <a:pPr marL="11887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254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Areas of Vulnerability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/>
          </a:bodyPr>
          <a:lstStyle/>
          <a:p>
            <a:r>
              <a:rPr lang="en-US" dirty="0" smtClean="0"/>
              <a:t>Economic-Political Power </a:t>
            </a:r>
          </a:p>
          <a:p>
            <a:r>
              <a:rPr lang="en-US" dirty="0" smtClean="0"/>
              <a:t>Community Infrastructure</a:t>
            </a:r>
          </a:p>
          <a:p>
            <a:r>
              <a:rPr lang="en-US" dirty="0" smtClean="0"/>
              <a:t>Economic Status</a:t>
            </a:r>
          </a:p>
          <a:p>
            <a:pPr lvl="1"/>
            <a:r>
              <a:rPr lang="en-US" dirty="0" smtClean="0"/>
              <a:t>Under Insurance</a:t>
            </a:r>
          </a:p>
          <a:p>
            <a:pPr lvl="1"/>
            <a:r>
              <a:rPr lang="en-US" dirty="0" smtClean="0"/>
              <a:t>Poor Housing Stock</a:t>
            </a:r>
          </a:p>
          <a:p>
            <a:pPr lvl="1"/>
            <a:r>
              <a:rPr lang="en-US" dirty="0" smtClean="0"/>
              <a:t>Flood Plain</a:t>
            </a:r>
          </a:p>
          <a:p>
            <a:r>
              <a:rPr lang="en-US" dirty="0" smtClean="0"/>
              <a:t>Pre-Existing Health Conditions</a:t>
            </a:r>
          </a:p>
        </p:txBody>
      </p:sp>
    </p:spTree>
    <p:extLst>
      <p:ext uri="{BB962C8B-B14F-4D97-AF65-F5344CB8AC3E}">
        <p14:creationId xmlns:p14="http://schemas.microsoft.com/office/powerpoint/2010/main" val="23495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Preparation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</p:spPr>
      </p:pic>
    </p:spTree>
    <p:extLst>
      <p:ext uri="{BB962C8B-B14F-4D97-AF65-F5344CB8AC3E}">
        <p14:creationId xmlns:p14="http://schemas.microsoft.com/office/powerpoint/2010/main" val="40151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382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Equity Issues</a:t>
            </a:r>
            <a:br>
              <a:rPr lang="en-US" dirty="0" smtClean="0"/>
            </a:br>
            <a:r>
              <a:rPr lang="en-US" dirty="0" smtClean="0"/>
              <a:t>Human and Civil Rights Framework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280988" y="1447800"/>
            <a:ext cx="8634412" cy="5410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b="1" dirty="0" smtClean="0"/>
              <a:t>HUMAN RIGHTS</a:t>
            </a:r>
          </a:p>
          <a:p>
            <a:r>
              <a:rPr lang="en-US" sz="2400" dirty="0" smtClean="0"/>
              <a:t>Right to Self Determination</a:t>
            </a:r>
          </a:p>
          <a:p>
            <a:r>
              <a:rPr lang="en-US" sz="2400" dirty="0" smtClean="0"/>
              <a:t>Right to Safe and Healthy Work Conditions</a:t>
            </a:r>
          </a:p>
          <a:p>
            <a:r>
              <a:rPr lang="en-US" sz="2400" dirty="0" smtClean="0"/>
              <a:t>Right to Highest Standard of Physical and Mental Health</a:t>
            </a:r>
          </a:p>
          <a:p>
            <a:r>
              <a:rPr lang="en-US" sz="2400" dirty="0" smtClean="0"/>
              <a:t>Right to Food</a:t>
            </a:r>
          </a:p>
          <a:p>
            <a:r>
              <a:rPr lang="en-US" sz="2400" dirty="0" smtClean="0"/>
              <a:t>Right to a Decent Living Condition</a:t>
            </a:r>
          </a:p>
          <a:p>
            <a:r>
              <a:rPr lang="en-US" sz="2400" dirty="0" smtClean="0"/>
              <a:t>Equal Rights Between Men and Women</a:t>
            </a:r>
          </a:p>
          <a:p>
            <a:r>
              <a:rPr lang="en-US" sz="2400" dirty="0" smtClean="0"/>
              <a:t>Right of Youth and Children to be Free From Exploitation</a:t>
            </a:r>
          </a:p>
          <a:p>
            <a:pPr>
              <a:buFont typeface="Wingdings" pitchFamily="2" charset="2"/>
              <a:buNone/>
            </a:pPr>
            <a:r>
              <a:rPr lang="en-US" sz="2400" b="1" dirty="0" smtClean="0"/>
              <a:t>CIVIL RIGHTS</a:t>
            </a:r>
          </a:p>
          <a:p>
            <a:r>
              <a:rPr lang="en-US" sz="2400" dirty="0" smtClean="0"/>
              <a:t>Ensuring peoples' physical integrity and </a:t>
            </a:r>
            <a:r>
              <a:rPr lang="en-US" sz="2400" dirty="0" smtClean="0">
                <a:hlinkClick r:id="rId2" action="ppaction://hlinkfile" tooltip="Safety"/>
              </a:rPr>
              <a:t>safety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Protection from </a:t>
            </a:r>
            <a:r>
              <a:rPr lang="en-US" sz="2400" dirty="0" smtClean="0">
                <a:hlinkClick r:id="rId3" action="ppaction://hlinkfile" tooltip="Discrimination"/>
              </a:rPr>
              <a:t>discrimination</a:t>
            </a:r>
            <a:r>
              <a:rPr lang="en-US" sz="2400" dirty="0" smtClean="0"/>
              <a:t> on grounds such as </a:t>
            </a:r>
            <a:r>
              <a:rPr lang="en-US" sz="2400" dirty="0" smtClean="0">
                <a:hlinkClick r:id="rId4" action="ppaction://hlinkfile" tooltip="Sexism"/>
              </a:rPr>
              <a:t>gender</a:t>
            </a:r>
            <a:r>
              <a:rPr lang="en-US" sz="2400" dirty="0" smtClean="0"/>
              <a:t>, </a:t>
            </a:r>
            <a:r>
              <a:rPr lang="en-US" sz="2400" dirty="0" smtClean="0">
                <a:hlinkClick r:id="rId5" action="ppaction://hlinkfile" tooltip="Religious intolerance"/>
              </a:rPr>
              <a:t>religion</a:t>
            </a:r>
            <a:r>
              <a:rPr lang="en-US" sz="2400" dirty="0" smtClean="0"/>
              <a:t>, </a:t>
            </a:r>
            <a:r>
              <a:rPr lang="en-US" sz="2400" dirty="0" smtClean="0">
                <a:hlinkClick r:id="rId6" action="ppaction://hlinkfile" tooltip="Racism"/>
              </a:rPr>
              <a:t>race</a:t>
            </a:r>
            <a:r>
              <a:rPr lang="en-US" sz="2400" dirty="0" smtClean="0"/>
              <a:t>, </a:t>
            </a:r>
            <a:r>
              <a:rPr lang="en-US" sz="2400" dirty="0" smtClean="0">
                <a:hlinkClick r:id="rId7" action="ppaction://hlinkfile" tooltip="Sexual orientation"/>
              </a:rPr>
              <a:t>sexual orientation</a:t>
            </a:r>
            <a:r>
              <a:rPr lang="en-US" sz="2400" dirty="0" smtClean="0"/>
              <a:t>, </a:t>
            </a:r>
            <a:r>
              <a:rPr lang="en-US" sz="2400" dirty="0" smtClean="0">
                <a:hlinkClick r:id="rId8" action="ppaction://hlinkfile" tooltip="National origin"/>
              </a:rPr>
              <a:t>national origin</a:t>
            </a:r>
            <a:r>
              <a:rPr lang="en-US" sz="2400" dirty="0" smtClean="0"/>
              <a:t>, </a:t>
            </a:r>
            <a:r>
              <a:rPr lang="en-US" sz="2400" dirty="0" smtClean="0">
                <a:hlinkClick r:id="rId9" action="ppaction://hlinkfile" tooltip="Ageism"/>
              </a:rPr>
              <a:t>age</a:t>
            </a:r>
            <a:r>
              <a:rPr lang="en-US" sz="2400" dirty="0" smtClean="0"/>
              <a:t>, immigrant status, etc.</a:t>
            </a:r>
          </a:p>
          <a:p>
            <a:r>
              <a:rPr lang="en-US" sz="2400" dirty="0" smtClean="0"/>
              <a:t>Equal access to health care, </a:t>
            </a:r>
            <a:r>
              <a:rPr lang="en-US" sz="2400" dirty="0" smtClean="0">
                <a:hlinkClick r:id="rId10" action="ppaction://hlinkfile" tooltip="Education"/>
              </a:rPr>
              <a:t>education</a:t>
            </a:r>
            <a:r>
              <a:rPr lang="en-US" sz="2400" dirty="0" smtClean="0"/>
              <a:t>, culture, etc.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120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Flood Plain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</p:spPr>
      </p:pic>
    </p:spTree>
    <p:extLst>
      <p:ext uri="{BB962C8B-B14F-4D97-AF65-F5344CB8AC3E}">
        <p14:creationId xmlns:p14="http://schemas.microsoft.com/office/powerpoint/2010/main" val="190954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Housing Stock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220200" cy="5334000"/>
          </a:xfrm>
        </p:spPr>
      </p:pic>
    </p:spTree>
    <p:extLst>
      <p:ext uri="{BB962C8B-B14F-4D97-AF65-F5344CB8AC3E}">
        <p14:creationId xmlns:p14="http://schemas.microsoft.com/office/powerpoint/2010/main" val="35398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Housing Stock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5734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  <p:extLst>
      <p:ext uri="{BB962C8B-B14F-4D97-AF65-F5344CB8AC3E}">
        <p14:creationId xmlns:p14="http://schemas.microsoft.com/office/powerpoint/2010/main" val="18849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Pre-Existing Health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22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947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uring </a:t>
            </a:r>
            <a:r>
              <a:rPr lang="en-US" dirty="0"/>
              <a:t>emergencies and in their </a:t>
            </a:r>
            <a:r>
              <a:rPr lang="en-US" dirty="0" smtClean="0"/>
              <a:t>aftermaths</a:t>
            </a:r>
            <a:r>
              <a:rPr lang="en-US" dirty="0"/>
              <a:t>, the health of older adults can deteriorate because of poor </a:t>
            </a:r>
            <a:r>
              <a:rPr lang="en-US" dirty="0" smtClean="0"/>
              <a:t>nutrition</a:t>
            </a:r>
            <a:r>
              <a:rPr lang="en-US" dirty="0"/>
              <a:t>, extreme temperatures, exposure to infection, interruptions </a:t>
            </a:r>
            <a:r>
              <a:rPr lang="en-US" dirty="0" smtClean="0"/>
              <a:t>in </a:t>
            </a:r>
            <a:r>
              <a:rPr lang="en-US" dirty="0"/>
              <a:t>medical treatment, and emotional distress.</a:t>
            </a:r>
          </a:p>
          <a:p>
            <a:pPr marL="118872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24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8610600" cy="9244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Risk Compounded By Toxic Exposure</a:t>
            </a:r>
            <a:endParaRPr lang="en-US" dirty="0"/>
          </a:p>
        </p:txBody>
      </p:sp>
      <p:pic>
        <p:nvPicPr>
          <p:cNvPr id="9218" name="Picture 2" descr="C:\Users\Jacqui\Dropbox\Camera Uploads\2011-05-16 16.12.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495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acqui\Dropbox\Camera Uploads\2011-05-16 19.05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0600"/>
            <a:ext cx="4648201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3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Prisoners’ Rights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4267200" cy="51054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0"/>
            <a:ext cx="4724400" cy="5334000"/>
          </a:xfrm>
        </p:spPr>
      </p:pic>
    </p:spTree>
    <p:extLst>
      <p:ext uri="{BB962C8B-B14F-4D97-AF65-F5344CB8AC3E}">
        <p14:creationId xmlns:p14="http://schemas.microsoft.com/office/powerpoint/2010/main" val="3976548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2527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</a:rPr>
              <a:t>Gendered Impacts</a:t>
            </a:r>
            <a:endParaRPr lang="en-US" sz="32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259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Women disproportionately poor and thus already predisposed to insecurity and displacement</a:t>
            </a:r>
          </a:p>
          <a:p>
            <a:pPr marL="118872" indent="0" eaLnBrk="1" hangingPunct="1">
              <a:buNone/>
            </a:pPr>
            <a:endParaRPr lang="en-US" dirty="0" smtClean="0"/>
          </a:p>
          <a:p>
            <a:pPr>
              <a:defRPr/>
            </a:pPr>
            <a:r>
              <a:rPr lang="en-US" dirty="0"/>
              <a:t>Health </a:t>
            </a:r>
            <a:r>
              <a:rPr lang="en-US" dirty="0" smtClean="0"/>
              <a:t>impacts—and shift in family roles</a:t>
            </a:r>
            <a:endParaRPr lang="en-US" dirty="0"/>
          </a:p>
          <a:p>
            <a:pPr marL="119062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Violence Against </a:t>
            </a:r>
            <a:r>
              <a:rPr lang="en-US" dirty="0" smtClean="0"/>
              <a:t>Women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Diversity in Sexual Identities—Issues with sheltering</a:t>
            </a:r>
            <a:endParaRPr lang="en-US" dirty="0"/>
          </a:p>
          <a:p>
            <a:pPr marL="119062" indent="0">
              <a:buNone/>
              <a:defRPr/>
            </a:pPr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6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Race Relations---Madison </a:t>
            </a:r>
            <a:r>
              <a:rPr lang="en-US" dirty="0" smtClean="0"/>
              <a:t>Family Home Site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</p:spPr>
      </p:pic>
    </p:spTree>
    <p:extLst>
      <p:ext uri="{BB962C8B-B14F-4D97-AF65-F5344CB8AC3E}">
        <p14:creationId xmlns:p14="http://schemas.microsoft.com/office/powerpoint/2010/main" val="1912940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8872"/>
            <a:ext cx="8610600" cy="1636776"/>
          </a:xfrm>
        </p:spPr>
        <p:txBody>
          <a:bodyPr/>
          <a:lstStyle/>
          <a:p>
            <a:r>
              <a:rPr lang="en-US" dirty="0" smtClean="0"/>
              <a:t>Disaster </a:t>
            </a:r>
            <a:r>
              <a:rPr lang="en-US" dirty="0" smtClean="0"/>
              <a:t>Relief and Recovery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48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the Context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07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977"/>
            <a:ext cx="8229600" cy="1031823"/>
          </a:xfrm>
        </p:spPr>
        <p:txBody>
          <a:bodyPr/>
          <a:lstStyle/>
          <a:p>
            <a:r>
              <a:rPr lang="en-US" dirty="0" smtClean="0"/>
              <a:t>Post Disaster Equity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57150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Procedural </a:t>
            </a:r>
            <a:r>
              <a:rPr lang="en-US" b="1" dirty="0"/>
              <a:t>equity </a:t>
            </a:r>
            <a:r>
              <a:rPr lang="en-US" dirty="0"/>
              <a:t>encompasses fairness in political processes and </a:t>
            </a:r>
            <a:r>
              <a:rPr lang="en-US" dirty="0" smtClean="0"/>
              <a:t>participation in </a:t>
            </a:r>
            <a:r>
              <a:rPr lang="en-US" dirty="0"/>
              <a:t>decision making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/>
              <a:t>Distributive equity </a:t>
            </a:r>
            <a:r>
              <a:rPr lang="en-US" dirty="0"/>
              <a:t>highlights the need to consider not just the allocation of benefits, but also the costs and risks with a focus on the outcomes of allocation decisions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Contextual </a:t>
            </a:r>
            <a:r>
              <a:rPr lang="en-US" b="1" dirty="0"/>
              <a:t>equity </a:t>
            </a:r>
            <a:r>
              <a:rPr lang="en-US" dirty="0"/>
              <a:t>recognizes the fact that the playing field is never </a:t>
            </a:r>
            <a:r>
              <a:rPr lang="en-US" dirty="0" smtClean="0"/>
              <a:t>level but </a:t>
            </a:r>
            <a:r>
              <a:rPr lang="en-US" dirty="0"/>
              <a:t>that people’s capabilities and their access to resources and power </a:t>
            </a:r>
            <a:r>
              <a:rPr lang="en-US" dirty="0" smtClean="0"/>
              <a:t>determine the </a:t>
            </a:r>
            <a:r>
              <a:rPr lang="en-US" dirty="0"/>
              <a:t>extent to which they are able to utilize procedural equity to </a:t>
            </a:r>
            <a:r>
              <a:rPr lang="en-US" dirty="0" smtClean="0"/>
              <a:t>determine the </a:t>
            </a:r>
            <a:r>
              <a:rPr lang="en-US" dirty="0"/>
              <a:t>best distributive outcome for </a:t>
            </a:r>
            <a:r>
              <a:rPr lang="en-US" dirty="0" smtClean="0"/>
              <a:t>themselves.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61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Bases for Inequitable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Differential Valuation of People (tied to societal </a:t>
            </a:r>
            <a:r>
              <a:rPr lang="en-US" dirty="0" smtClean="0"/>
              <a:t>underpinnings)</a:t>
            </a:r>
          </a:p>
          <a:p>
            <a:pPr marL="118872" indent="0">
              <a:buNone/>
            </a:pPr>
            <a:endParaRPr lang="en-US" dirty="0"/>
          </a:p>
          <a:p>
            <a:r>
              <a:rPr lang="en-US" dirty="0" smtClean="0"/>
              <a:t>Political Disenfranchisement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Knowledge Deficits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Lack of representation in planning/decision making</a:t>
            </a:r>
          </a:p>
          <a:p>
            <a:endParaRPr lang="en-US" dirty="0" smtClean="0"/>
          </a:p>
          <a:p>
            <a:r>
              <a:rPr lang="en-US" dirty="0" smtClean="0"/>
              <a:t>Utilitarianism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30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Criminalization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5410200"/>
          </a:xfrm>
        </p:spPr>
      </p:pic>
    </p:spTree>
    <p:extLst>
      <p:ext uri="{BB962C8B-B14F-4D97-AF65-F5344CB8AC3E}">
        <p14:creationId xmlns:p14="http://schemas.microsoft.com/office/powerpoint/2010/main" val="2532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343524" y="457200"/>
            <a:ext cx="3648075" cy="6019800"/>
          </a:xfrm>
        </p:spPr>
        <p:txBody>
          <a:bodyPr/>
          <a:lstStyle/>
          <a:p>
            <a:r>
              <a:rPr lang="en-US" sz="2200" b="1" dirty="0"/>
              <a:t>During Hurricane Katrina, over 1,800 individuals died because they were unable to evacuate the city</a:t>
            </a:r>
            <a:r>
              <a:rPr lang="en-US" sz="2200" b="1" dirty="0" smtClean="0"/>
              <a:t>.</a:t>
            </a:r>
          </a:p>
          <a:p>
            <a:endParaRPr lang="en-US" sz="2200" b="1" dirty="0"/>
          </a:p>
          <a:p>
            <a:r>
              <a:rPr lang="en-US" sz="2200" b="1" dirty="0"/>
              <a:t>Persons with special health conditions and  persons who were elderly, poor, or differently abled were the most likely to die</a:t>
            </a:r>
            <a:r>
              <a:rPr lang="en-US" sz="2200" b="1" dirty="0" smtClean="0"/>
              <a:t>.</a:t>
            </a:r>
          </a:p>
          <a:p>
            <a:endParaRPr lang="en-US" sz="2200" b="1" dirty="0"/>
          </a:p>
          <a:p>
            <a:r>
              <a:rPr lang="en-US" sz="2200" b="1" dirty="0"/>
              <a:t>Low-income African Americans often could not evacuate because they had no personal transportation.</a:t>
            </a:r>
          </a:p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" b="58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313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 is able to respond?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495800" cy="54102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47800"/>
            <a:ext cx="4648200" cy="5410200"/>
          </a:xfrm>
        </p:spPr>
      </p:pic>
    </p:spTree>
    <p:extLst>
      <p:ext uri="{BB962C8B-B14F-4D97-AF65-F5344CB8AC3E}">
        <p14:creationId xmlns:p14="http://schemas.microsoft.com/office/powerpoint/2010/main" val="1230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Who’s Making the Decisions?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4343400" cy="533400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4800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Delivering Assistance?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Jacqui\Dropbox\Camera Uploads\101NIKON\DSCN0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234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Undocumented Workers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  the </a:t>
            </a:r>
            <a:r>
              <a:rPr lang="en-US" dirty="0"/>
              <a:t>aftermath of Hurricane Katrina, thousands of </a:t>
            </a:r>
            <a:r>
              <a:rPr lang="en-US" dirty="0" smtClean="0"/>
              <a:t>workers</a:t>
            </a:r>
            <a:r>
              <a:rPr lang="en-US" dirty="0"/>
              <a:t>, many of whom were undocumented, moved to New </a:t>
            </a:r>
            <a:r>
              <a:rPr lang="en-US" dirty="0" smtClean="0"/>
              <a:t>Orleans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smtClean="0"/>
              <a:t>Employers </a:t>
            </a:r>
            <a:r>
              <a:rPr lang="en-US" dirty="0"/>
              <a:t>often housed individuals in deplorable </a:t>
            </a:r>
            <a:r>
              <a:rPr lang="en-US" dirty="0" smtClean="0"/>
              <a:t>conditions</a:t>
            </a:r>
            <a:r>
              <a:rPr lang="en-US" dirty="0"/>
              <a:t>, required them to do extremely hazardous work, and </a:t>
            </a:r>
            <a:r>
              <a:rPr lang="en-US" dirty="0" smtClean="0"/>
              <a:t>denied </a:t>
            </a:r>
            <a:r>
              <a:rPr lang="en-US" dirty="0"/>
              <a:t>them the pay they were promised.</a:t>
            </a:r>
          </a:p>
          <a:p>
            <a:pPr marL="118872" indent="0">
              <a:buNone/>
            </a:pPr>
            <a:endParaRPr lang="en-US" dirty="0"/>
          </a:p>
          <a:p>
            <a:r>
              <a:rPr lang="en-US" dirty="0" smtClean="0"/>
              <a:t>Workers, </a:t>
            </a:r>
            <a:r>
              <a:rPr lang="en-US" dirty="0"/>
              <a:t>faced </a:t>
            </a:r>
            <a:r>
              <a:rPr lang="en-US" dirty="0" smtClean="0"/>
              <a:t>significant </a:t>
            </a:r>
            <a:r>
              <a:rPr lang="en-US" dirty="0"/>
              <a:t>health risks and were </a:t>
            </a:r>
            <a:r>
              <a:rPr lang="en-US" dirty="0" smtClean="0"/>
              <a:t>not </a:t>
            </a:r>
            <a:r>
              <a:rPr lang="en-US" dirty="0"/>
              <a:t>provided appropriate training or protective gear.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5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538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IX\EPA Mtg Plus Landfills\IMG_03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48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06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720840"/>
            <a:ext cx="8077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“</a:t>
            </a:r>
            <a:r>
              <a:rPr lang="en-US" sz="3600" i="1" dirty="0"/>
              <a:t>Disasters, however ‘natural,’ are profoundly discriminatory. Pre-existing structures and social </a:t>
            </a:r>
            <a:r>
              <a:rPr lang="en-US" sz="3600" i="1" dirty="0" smtClean="0"/>
              <a:t>conditions determine </a:t>
            </a:r>
            <a:r>
              <a:rPr lang="en-US" sz="3600" i="1" dirty="0"/>
              <a:t>how a community will be affected </a:t>
            </a:r>
            <a:endParaRPr lang="en-US" sz="3600" i="1" dirty="0" smtClean="0"/>
          </a:p>
          <a:p>
            <a:pPr algn="ctr"/>
            <a:r>
              <a:rPr lang="en-US" sz="3600" i="1" dirty="0" smtClean="0"/>
              <a:t>and </a:t>
            </a:r>
            <a:r>
              <a:rPr lang="en-US" sz="3600" i="1" dirty="0"/>
              <a:t>who will pay the highest price</a:t>
            </a:r>
            <a:r>
              <a:rPr lang="en-US" sz="3600" i="1" dirty="0" smtClean="0"/>
              <a:t>.”</a:t>
            </a:r>
          </a:p>
          <a:p>
            <a:pPr algn="ctr"/>
            <a:endParaRPr lang="en-US" dirty="0"/>
          </a:p>
          <a:p>
            <a:pPr algn="r"/>
            <a:r>
              <a:rPr lang="en-US" sz="2000" b="1" i="1" dirty="0"/>
              <a:t>~~ </a:t>
            </a:r>
            <a:r>
              <a:rPr lang="en-US" sz="2000" b="1" dirty="0"/>
              <a:t>Oxfam Report, </a:t>
            </a:r>
            <a:r>
              <a:rPr lang="en-US" sz="2000" b="1" i="1" dirty="0"/>
              <a:t>“Exposed: Social Vulnerability and Climate </a:t>
            </a:r>
            <a:r>
              <a:rPr lang="en-US" sz="2000" b="1" i="1" dirty="0" smtClean="0"/>
              <a:t>Change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17688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475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Waste Being Dumped in Our Communities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15400" cy="6858000"/>
          </a:xfrm>
        </p:spPr>
      </p:pic>
    </p:spTree>
    <p:extLst>
      <p:ext uri="{BB962C8B-B14F-4D97-AF65-F5344CB8AC3E}">
        <p14:creationId xmlns:p14="http://schemas.microsoft.com/office/powerpoint/2010/main" val="126476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Ability to Recover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9067800" cy="5334000"/>
          </a:xfrm>
        </p:spPr>
      </p:pic>
    </p:spTree>
    <p:extLst>
      <p:ext uri="{BB962C8B-B14F-4D97-AF65-F5344CB8AC3E}">
        <p14:creationId xmlns:p14="http://schemas.microsoft.com/office/powerpoint/2010/main" val="25170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Employment Security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</p:spPr>
      </p:pic>
    </p:spTree>
    <p:extLst>
      <p:ext uri="{BB962C8B-B14F-4D97-AF65-F5344CB8AC3E}">
        <p14:creationId xmlns:p14="http://schemas.microsoft.com/office/powerpoint/2010/main" val="354932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Right to Return?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  <p:extLst>
      <p:ext uri="{BB962C8B-B14F-4D97-AF65-F5344CB8AC3E}">
        <p14:creationId xmlns:p14="http://schemas.microsoft.com/office/powerpoint/2010/main" val="39800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Women Leading on Climate Smart Disaster </a:t>
            </a:r>
            <a:r>
              <a:rPr lang="en-US" dirty="0" smtClean="0"/>
              <a:t>Resilient Communities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4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791200"/>
            <a:ext cx="5486400" cy="8382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VOTING RIGHTS</a:t>
            </a:r>
            <a:endParaRPr lang="en-US" sz="2800" b="1" dirty="0"/>
          </a:p>
        </p:txBody>
      </p:sp>
      <p:pic>
        <p:nvPicPr>
          <p:cNvPr id="8194" name="Picture 2" descr="freedom summ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r="9972"/>
          <a:stretch>
            <a:fillRect/>
          </a:stretch>
        </p:blipFill>
        <p:spPr bwMode="auto">
          <a:xfrm>
            <a:off x="1676400" y="612774"/>
            <a:ext cx="5486400" cy="472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32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" b="3571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endParaRPr lang="en-US" sz="36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4400" b="1" dirty="0"/>
              <a:t>41 Million Strong Campaign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Engaging Educational/Research Institutions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Policy</a:t>
            </a:r>
          </a:p>
          <a:p>
            <a:pPr lvl="1"/>
            <a:r>
              <a:rPr lang="en-US" dirty="0" smtClean="0"/>
              <a:t>Strengthened laws that combat the underlying vulnerabilities</a:t>
            </a:r>
            <a:endParaRPr lang="en-US" b="0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Process</a:t>
            </a:r>
          </a:p>
          <a:p>
            <a:pPr lvl="1"/>
            <a:r>
              <a:rPr lang="en-US" dirty="0" smtClean="0"/>
              <a:t>Better and more participatory systems</a:t>
            </a:r>
            <a:endParaRPr lang="en-US" b="0" dirty="0" smtClean="0"/>
          </a:p>
          <a:p>
            <a:endParaRPr lang="en-US" dirty="0" smtClean="0"/>
          </a:p>
          <a:p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Leverage willingness for  </a:t>
            </a:r>
            <a:r>
              <a:rPr lang="en-US" dirty="0"/>
              <a:t>collaboration </a:t>
            </a:r>
            <a:r>
              <a:rPr lang="en-US" dirty="0" smtClean="0"/>
              <a:t>to strengthen community resilience that </a:t>
            </a:r>
            <a:r>
              <a:rPr lang="en-US" dirty="0"/>
              <a:t>leads to new partnerships and </a:t>
            </a:r>
            <a:r>
              <a:rPr lang="en-US" dirty="0" smtClean="0"/>
              <a:t>new ways of operating</a:t>
            </a:r>
            <a:endParaRPr lang="en-US" b="0" dirty="0" smtClean="0"/>
          </a:p>
          <a:p>
            <a:pPr>
              <a:buNone/>
            </a:pPr>
            <a:r>
              <a:rPr lang="en-US" b="0" dirty="0" smtClean="0"/>
              <a:t/>
            </a:r>
            <a:br>
              <a:rPr lang="en-US" b="0" dirty="0" smtClean="0"/>
            </a:br>
            <a:endParaRPr lang="en-US" dirty="0"/>
          </a:p>
        </p:txBody>
      </p:sp>
      <p:pic>
        <p:nvPicPr>
          <p:cNvPr id="6" name="Content Placeholder 3" descr="C:\Users\Larissa\Downloads\2010-09-08 14.24.48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1"/>
            <a:ext cx="4800600" cy="48006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609582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Engaging Women and Girls in STEM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8600"/>
            <a:ext cx="4754880" cy="4341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7829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Educating Ourselves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4534301" cy="5334000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r="208"/>
          <a:stretch>
            <a:fillRect/>
          </a:stretch>
        </p:blipFill>
        <p:spPr>
          <a:xfrm>
            <a:off x="4572000" y="1524000"/>
            <a:ext cx="4572000" cy="5334000"/>
          </a:xfrm>
        </p:spPr>
      </p:pic>
    </p:spTree>
    <p:extLst>
      <p:ext uri="{BB962C8B-B14F-4D97-AF65-F5344CB8AC3E}">
        <p14:creationId xmlns:p14="http://schemas.microsoft.com/office/powerpoint/2010/main" val="101926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2657"/>
            <a:ext cx="7125113" cy="924475"/>
          </a:xfrm>
        </p:spPr>
        <p:txBody>
          <a:bodyPr/>
          <a:lstStyle/>
          <a:p>
            <a:r>
              <a:rPr lang="en-US" dirty="0" smtClean="0"/>
              <a:t>Climate Change</a:t>
            </a:r>
            <a:endParaRPr lang="en-US" dirty="0"/>
          </a:p>
        </p:txBody>
      </p:sp>
      <p:pic>
        <p:nvPicPr>
          <p:cNvPr id="4" name="Content Placeholder 3" descr="No proof of Global Warming: cartoo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9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Increasing Community Engagement in Climate Adaptation Planning</a:t>
            </a:r>
            <a:endParaRPr lang="en-US" dirty="0"/>
          </a:p>
        </p:txBody>
      </p:sp>
      <p:pic>
        <p:nvPicPr>
          <p:cNvPr id="6" name="Picture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905000"/>
            <a:ext cx="7086600" cy="4724400"/>
          </a:xfrm>
        </p:spPr>
      </p:pic>
    </p:spTree>
    <p:extLst>
      <p:ext uri="{BB962C8B-B14F-4D97-AF65-F5344CB8AC3E}">
        <p14:creationId xmlns:p14="http://schemas.microsoft.com/office/powerpoint/2010/main" val="1359994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1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Engaging with Government/Policy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147" y="1317915"/>
            <a:ext cx="4040188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/>
              <a:t>Justice in Emergency Management</a:t>
            </a:r>
          </a:p>
          <a:p>
            <a:pPr algn="ctr"/>
            <a:r>
              <a:rPr lang="en-US" dirty="0" smtClean="0"/>
              <a:t>--------------------------------------------------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171" y="1828800"/>
            <a:ext cx="4325217" cy="4663281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NAACP Emergency Management Plan Drafted</a:t>
            </a:r>
          </a:p>
          <a:p>
            <a:r>
              <a:rPr lang="en-US" sz="2000" b="1" dirty="0" smtClean="0"/>
              <a:t>Regional and State Relationships with FEMA Established</a:t>
            </a:r>
            <a:endParaRPr lang="en-US" sz="20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00440"/>
            <a:ext cx="4041775" cy="757237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en-US" sz="3600" dirty="0" smtClean="0"/>
              <a:t>Launching Eco-Districts in </a:t>
            </a:r>
          </a:p>
          <a:p>
            <a:pPr algn="ctr"/>
            <a:r>
              <a:rPr lang="en-US" sz="3600" dirty="0" smtClean="0"/>
              <a:t>Gulfport, MS ; Prichard, AL; Longview, TX</a:t>
            </a:r>
          </a:p>
          <a:p>
            <a:pPr algn="ctr"/>
            <a:r>
              <a:rPr lang="en-US" dirty="0" smtClean="0"/>
              <a:t>---------------------------------------------------------------------------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297363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Eco District Visioning/Planning Sessions Completed –Community Gardens, Zero Waste, Green School Projects Initiated</a:t>
            </a:r>
          </a:p>
          <a:p>
            <a:r>
              <a:rPr lang="en-US" sz="1800" b="1" dirty="0" smtClean="0"/>
              <a:t>NAACP Advisory Role on 6 planning teams and over 30 presentations</a:t>
            </a:r>
            <a:endParaRPr lang="en-US" sz="1800" b="1" dirty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7" descr="naacp_logo_fb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39" y="6126163"/>
            <a:ext cx="2193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0836"/>
            <a:ext cx="2341563" cy="120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Jacqui\Desktop\FILES\NAACP\Communications\FEMA MoA Signing 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26182"/>
            <a:ext cx="4645025" cy="17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oto (1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81" y="3920836"/>
            <a:ext cx="2095644" cy="120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Jacqui\Desktop\FILES\NAACP\Communications\Gulfport Town Hall Meeting Prep Sess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951" y="3916363"/>
            <a:ext cx="38385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6232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21809"/>
          <a:stretch>
            <a:fillRect/>
          </a:stretch>
        </p:blipFill>
        <p:spPr>
          <a:xfrm>
            <a:off x="387417" y="304800"/>
            <a:ext cx="4754880" cy="63246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Being at the Table for Policymaking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15290613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8"/>
          <a:stretch/>
        </p:blipFill>
        <p:spPr>
          <a:xfrm>
            <a:off x="0" y="25400"/>
            <a:ext cx="3926114" cy="317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3962400" y="7256"/>
            <a:ext cx="4419600" cy="3193144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r="12548"/>
          <a:stretch>
            <a:fillRect/>
          </a:stretch>
        </p:blipFill>
        <p:spPr>
          <a:xfrm>
            <a:off x="0" y="3334657"/>
            <a:ext cx="3200400" cy="35052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400800" y="4267200"/>
            <a:ext cx="2209800" cy="381000"/>
          </a:xfrm>
        </p:spPr>
        <p:txBody>
          <a:bodyPr>
            <a:normAutofit/>
          </a:bodyPr>
          <a:lstStyle/>
          <a:p>
            <a:r>
              <a:rPr lang="en-US" dirty="0" smtClean="0"/>
              <a:t>GULFPORT VICTORY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172200" y="4648200"/>
            <a:ext cx="2286000" cy="19812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/>
              <a:t>Gulfport NAACP Instrumental in Jack Watson Coal Plant Cessation of Coal Burning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24127" r="26032"/>
          <a:stretch/>
        </p:blipFill>
        <p:spPr>
          <a:xfrm>
            <a:off x="3352800" y="3432630"/>
            <a:ext cx="3048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043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32" t="10101" r="37500" b="6847"/>
          <a:stretch/>
        </p:blipFill>
        <p:spPr>
          <a:xfrm>
            <a:off x="-152400" y="-76200"/>
            <a:ext cx="9296400" cy="693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8600"/>
            <a:ext cx="21336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373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05400" y="228600"/>
            <a:ext cx="3505200" cy="38100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Increasing Economic Opportunity—Jobs and Small Business Development</a:t>
            </a:r>
            <a:endParaRPr lang="en-US" sz="44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400" cy="678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87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r="25052"/>
          <a:stretch>
            <a:fillRect/>
          </a:stretch>
        </p:blipFill>
        <p:spPr>
          <a:xfrm>
            <a:off x="4495800" y="-16042"/>
            <a:ext cx="4648200" cy="6934200"/>
          </a:xfrm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7" r="25087"/>
          <a:stretch>
            <a:fillRect/>
          </a:stretch>
        </p:blipFill>
        <p:spPr>
          <a:xfrm>
            <a:off x="0" y="-76200"/>
            <a:ext cx="4343400" cy="6934200"/>
          </a:xfrm>
        </p:spPr>
      </p:pic>
    </p:spTree>
    <p:extLst>
      <p:ext uri="{BB962C8B-B14F-4D97-AF65-F5344CB8AC3E}">
        <p14:creationId xmlns:p14="http://schemas.microsoft.com/office/powerpoint/2010/main" val="163291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6" r="25186"/>
          <a:stretch>
            <a:fillRect/>
          </a:stretch>
        </p:blipFill>
        <p:spPr>
          <a:xfrm>
            <a:off x="-76200" y="0"/>
            <a:ext cx="4343400" cy="69342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2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r="23615"/>
          <a:stretch>
            <a:fillRect/>
          </a:stretch>
        </p:blipFill>
        <p:spPr>
          <a:xfrm>
            <a:off x="4314827" y="0"/>
            <a:ext cx="4676774" cy="6858000"/>
          </a:xfrm>
        </p:spPr>
      </p:pic>
    </p:spTree>
    <p:extLst>
      <p:ext uri="{BB962C8B-B14F-4D97-AF65-F5344CB8AC3E}">
        <p14:creationId xmlns:p14="http://schemas.microsoft.com/office/powerpoint/2010/main" val="14019549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2180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05400" y="228600"/>
            <a:ext cx="3200400" cy="4800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OUTCOMES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/>
              <a:t>Life and </a:t>
            </a:r>
            <a:r>
              <a:rPr lang="en-US" b="1" dirty="0" smtClean="0"/>
              <a:t>health</a:t>
            </a:r>
            <a:endParaRPr lang="en-US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/>
              <a:t>Safety and </a:t>
            </a:r>
            <a:r>
              <a:rPr lang="en-US" b="1" dirty="0" smtClean="0"/>
              <a:t>wellbeing</a:t>
            </a:r>
            <a:endParaRPr lang="en-US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/>
              <a:t>Community and </a:t>
            </a:r>
            <a:r>
              <a:rPr lang="en-US" b="1" dirty="0" smtClean="0"/>
              <a:t>culture</a:t>
            </a:r>
            <a:endParaRPr lang="en-US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/>
              <a:t>Land, home, and </a:t>
            </a:r>
            <a:r>
              <a:rPr lang="en-US" b="1" dirty="0" smtClean="0"/>
              <a:t>property</a:t>
            </a:r>
            <a:endParaRPr lang="en-US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/>
              <a:t>Livelihoods and economic </a:t>
            </a:r>
            <a:r>
              <a:rPr lang="en-US" b="1" dirty="0" smtClean="0"/>
              <a:t>security</a:t>
            </a:r>
            <a:endParaRPr lang="en-US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/>
              <a:t>Core systems, services, and basic </a:t>
            </a:r>
            <a:r>
              <a:rPr lang="en-US" b="1" dirty="0" smtClean="0"/>
              <a:t>needs</a:t>
            </a:r>
            <a:endParaRPr lang="en-US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/>
              <a:t>Environmental </a:t>
            </a:r>
            <a:r>
              <a:rPr lang="en-US" b="1" dirty="0" smtClean="0"/>
              <a:t>quality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Democratic </a:t>
            </a:r>
            <a:r>
              <a:rPr lang="en-US" b="1" dirty="0"/>
              <a:t>systems of governance.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9431996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r="20169"/>
          <a:stretch>
            <a:fillRect/>
          </a:stretch>
        </p:blipFill>
        <p:spPr>
          <a:xfrm>
            <a:off x="-292192" y="-21417"/>
            <a:ext cx="4025992" cy="3167033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2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r="20169"/>
          <a:stretch>
            <a:fillRect/>
          </a:stretch>
        </p:blipFill>
        <p:spPr>
          <a:xfrm>
            <a:off x="3962400" y="-21417"/>
            <a:ext cx="4497947" cy="3167033"/>
          </a:xfrm>
        </p:spPr>
      </p:pic>
      <p:sp>
        <p:nvSpPr>
          <p:cNvPr id="11" name="TextBox 10"/>
          <p:cNvSpPr txBox="1"/>
          <p:nvPr/>
        </p:nvSpPr>
        <p:spPr>
          <a:xfrm>
            <a:off x="4267200" y="3581400"/>
            <a:ext cx="464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prstClr val="black"/>
                </a:solidFill>
              </a:rPr>
              <a:t>Telling the Story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Gulfport </a:t>
            </a:r>
            <a:r>
              <a:rPr lang="en-US" sz="3200" b="1" dirty="0" smtClean="0">
                <a:solidFill>
                  <a:prstClr val="black"/>
                </a:solidFill>
              </a:rPr>
              <a:t>at People’s Climate </a:t>
            </a:r>
            <a:r>
              <a:rPr lang="en-US" sz="3200" b="1" dirty="0" smtClean="0">
                <a:solidFill>
                  <a:prstClr val="black"/>
                </a:solidFill>
              </a:rPr>
              <a:t>March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&amp; National Adaptation Forum 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566962"/>
            <a:ext cx="3962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31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12655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3962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038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4655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Sisters United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85800" y="2240280"/>
            <a:ext cx="3962400" cy="38770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Sheila </a:t>
            </a:r>
            <a:r>
              <a:rPr lang="en-US" dirty="0"/>
              <a:t>Holt </a:t>
            </a:r>
            <a:r>
              <a:rPr lang="en-US" dirty="0" err="1" smtClean="0"/>
              <a:t>Orsted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Katherine </a:t>
            </a:r>
            <a:r>
              <a:rPr lang="en-US" dirty="0" err="1" smtClean="0"/>
              <a:t>Egland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NeAnna</a:t>
            </a:r>
            <a:r>
              <a:rPr lang="en-US" dirty="0" smtClean="0"/>
              <a:t> Roane McLean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122" name="Picture 2" descr="C:\Users\Jacqui\Dropbox\Camera Uploads\2013-11-19 11.48.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7010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5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Blackadder ITC" pitchFamily="82" charset="0"/>
              </a:rPr>
              <a:t>Thank You</a:t>
            </a:r>
            <a:endParaRPr lang="en-US" sz="7200" dirty="0">
              <a:latin typeface="Blackadder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Jacqui Patterson</a:t>
            </a:r>
          </a:p>
          <a:p>
            <a:pPr marL="0" indent="0" algn="ctr">
              <a:buNone/>
            </a:pPr>
            <a:r>
              <a:rPr lang="en-US" dirty="0" smtClean="0"/>
              <a:t>Director, Environmental and Climate Justice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jpatterson@naacpnet.org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443-465-9809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121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 b="413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6943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456" b="4981"/>
          <a:stretch/>
        </p:blipFill>
        <p:spPr>
          <a:xfrm>
            <a:off x="-1" y="152400"/>
            <a:ext cx="9144001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Increase in Extreme Weather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5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mporaryPhoto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Urban Photo 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ntemporaryPhoto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5191</TotalTime>
  <Words>1002</Words>
  <Application>Microsoft Office PowerPoint</Application>
  <PresentationFormat>On-screen Show (4:3)</PresentationFormat>
  <Paragraphs>187</Paragraphs>
  <Slides>62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Arial</vt:lpstr>
      <vt:lpstr>Blackadder ITC</vt:lpstr>
      <vt:lpstr>Calibri</vt:lpstr>
      <vt:lpstr>Corbel</vt:lpstr>
      <vt:lpstr>Wingdings</vt:lpstr>
      <vt:lpstr>Wingdings 2</vt:lpstr>
      <vt:lpstr>Wingdings 3</vt:lpstr>
      <vt:lpstr>Module</vt:lpstr>
      <vt:lpstr>ContemporaryPhotoAlbum</vt:lpstr>
      <vt:lpstr>1_Module</vt:lpstr>
      <vt:lpstr>2_Urban Photo Album</vt:lpstr>
      <vt:lpstr>1_ContemporaryPhotoAlbum</vt:lpstr>
      <vt:lpstr>PowerPoint Presentation</vt:lpstr>
      <vt:lpstr>Equity Issues Human and Civil Rights Framework</vt:lpstr>
      <vt:lpstr>Setting the Context</vt:lpstr>
      <vt:lpstr>PowerPoint Presentation</vt:lpstr>
      <vt:lpstr>Climate Change</vt:lpstr>
      <vt:lpstr>PowerPoint Presentation</vt:lpstr>
      <vt:lpstr>PowerPoint Presentation</vt:lpstr>
      <vt:lpstr>PowerPoint Presentation</vt:lpstr>
      <vt:lpstr>Increase in Extreme Weather</vt:lpstr>
      <vt:lpstr>Tornadoes</vt:lpstr>
      <vt:lpstr>Flooding</vt:lpstr>
      <vt:lpstr>PowerPoint Presentation</vt:lpstr>
      <vt:lpstr>Sea Level Rise</vt:lpstr>
      <vt:lpstr>PowerPoint Presentation</vt:lpstr>
      <vt:lpstr>Today’s “Flood”=Tomorrow’s “High Tide”</vt:lpstr>
      <vt:lpstr>PowerPoint Presentation</vt:lpstr>
      <vt:lpstr>Differentially Impacted Groups</vt:lpstr>
      <vt:lpstr>Areas of Vulnerability</vt:lpstr>
      <vt:lpstr>Preparation</vt:lpstr>
      <vt:lpstr>Flood Plain</vt:lpstr>
      <vt:lpstr>Housing Stock</vt:lpstr>
      <vt:lpstr>Housing Stock</vt:lpstr>
      <vt:lpstr>Pre-Existing Health Conditions</vt:lpstr>
      <vt:lpstr>Aging</vt:lpstr>
      <vt:lpstr>Risk Compounded By Toxic Exposure</vt:lpstr>
      <vt:lpstr>Prisoners’ Rights</vt:lpstr>
      <vt:lpstr>Gendered Impacts</vt:lpstr>
      <vt:lpstr>Race Relations---Madison Family Home Site</vt:lpstr>
      <vt:lpstr>Disaster Relief and Recovery</vt:lpstr>
      <vt:lpstr>Post Disaster Equity Framework</vt:lpstr>
      <vt:lpstr>Bases for Inequitable Practices</vt:lpstr>
      <vt:lpstr>Criminalization</vt:lpstr>
      <vt:lpstr>PowerPoint Presentation</vt:lpstr>
      <vt:lpstr>Who is able to respond?</vt:lpstr>
      <vt:lpstr>Who’s Making the Decisions?</vt:lpstr>
      <vt:lpstr>Who Is Delivering Assistance?</vt:lpstr>
      <vt:lpstr>Undocumented Workers</vt:lpstr>
      <vt:lpstr>PowerPoint Presentation</vt:lpstr>
      <vt:lpstr>PowerPoint Presentation</vt:lpstr>
      <vt:lpstr>Waste Being Dumped in Our Communities</vt:lpstr>
      <vt:lpstr>Ability to Recover</vt:lpstr>
      <vt:lpstr>Employment Security</vt:lpstr>
      <vt:lpstr>Right to Return?</vt:lpstr>
      <vt:lpstr>Women Leading on Climate Smart Disaster Resilient Communities</vt:lpstr>
      <vt:lpstr>PowerPoint Presentation</vt:lpstr>
      <vt:lpstr>PowerPoint Presentation</vt:lpstr>
      <vt:lpstr>Engaging Educational/Research Institutions</vt:lpstr>
      <vt:lpstr>Engaging Women and Girls in STEM</vt:lpstr>
      <vt:lpstr>Educating Ourselves</vt:lpstr>
      <vt:lpstr>Increasing Community Engagement in Climate Adaptation Planning</vt:lpstr>
      <vt:lpstr> Engaging with Government/Policy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Sisters United</vt:lpstr>
      <vt:lpstr>Thank You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Alabama and Mississippi Disasters 2011</dc:title>
  <dc:creator>Jacqui Patterson</dc:creator>
  <cp:lastModifiedBy>Jacqueline Patterson</cp:lastModifiedBy>
  <cp:revision>114</cp:revision>
  <dcterms:created xsi:type="dcterms:W3CDTF">2011-06-17T14:18:53Z</dcterms:created>
  <dcterms:modified xsi:type="dcterms:W3CDTF">2015-12-09T12:05:00Z</dcterms:modified>
</cp:coreProperties>
</file>